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hnschrift Light" panose="020B0502040204020203" pitchFamily="34" charset="0"/>
      <p:regular r:id="rId13"/>
    </p:embeddedFont>
    <p:embeddedFont>
      <p:font typeface="Bahnschrift Light Condensed" panose="020B0502040204020203" pitchFamily="34" charset="0"/>
      <p:regular r:id="rId14"/>
    </p:embeddedFont>
    <p:embeddedFont>
      <p:font typeface="Copperplate Gothic Light" panose="020E0507020206020404" pitchFamily="34" charset="0"/>
      <p:regular r:id="rId15"/>
    </p:embeddedFont>
    <p:embeddedFont>
      <p:font typeface="DM Sans Semi Bold" panose="020B0604020202020204" charset="0"/>
      <p:regular r:id="rId16"/>
    </p:embeddedFont>
    <p:embeddedFont>
      <p:font typeface="Gill Sans MT" panose="020B0502020104020203" pitchFamily="34" charset="0"/>
      <p:regular r:id="rId17"/>
      <p:bold r:id="rId18"/>
      <p:italic r:id="rId19"/>
      <p:boldItalic r:id="rId20"/>
    </p:embeddedFont>
    <p:embeddedFont>
      <p:font typeface="Inter Medium" panose="020B0604020202020204" charset="0"/>
      <p:regular r:id="rId21"/>
    </p:embeddedFont>
    <p:embeddedFont>
      <p:font typeface="Rockwell Condensed" panose="02060603050405020104" pitchFamily="18" charset="0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13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2269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842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6636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357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81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099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61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728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96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170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556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7536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824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82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784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9963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4211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246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861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537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C7616CA0-919D-4A49-9C8A-62FDFB3A5183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7191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0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0585"/>
            <a:ext cx="7556421" cy="167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Rockwell Condensed" panose="02060603050405020104" pitchFamily="18" charset="0"/>
                <a:ea typeface="DM Sans Semi Bold" pitchFamily="34" charset="-122"/>
                <a:cs typeface="DM Sans Semi Bold" pitchFamily="34" charset="-120"/>
              </a:rPr>
              <a:t>Heart Disease Prediction: A Data-Driven Approach</a:t>
            </a:r>
            <a:endParaRPr lang="en-US" sz="6600" dirty="0">
              <a:solidFill>
                <a:schemeClr val="accent2">
                  <a:lumMod val="7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832410"/>
            <a:ext cx="7556421" cy="3802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buNone/>
            </a:pPr>
            <a:r>
              <a:rPr lang="en-US" dirty="0">
                <a:latin typeface="Bahnschrift Light" panose="020B0502040204020203" pitchFamily="34" charset="0"/>
              </a:rPr>
              <a:t>Heart disease is one of the leading causes of mortality worldwide, affecting millions of people annually. Timely and accurate prediction of heart-related conditions can significantly improve patient outcomes by enabling early diagnosis and appropriate medical intervention.</a:t>
            </a:r>
          </a:p>
          <a:p>
            <a:pPr algn="ctr">
              <a:buNone/>
            </a:pPr>
            <a:endParaRPr lang="en-US" dirty="0">
              <a:latin typeface="Bahnschrift Light" panose="020B0502040204020203" pitchFamily="34" charset="0"/>
            </a:endParaRPr>
          </a:p>
          <a:p>
            <a:pPr algn="ctr">
              <a:buNone/>
            </a:pPr>
            <a:r>
              <a:rPr lang="en-US" dirty="0">
                <a:latin typeface="Bahnschrift Light" panose="020B0502040204020203" pitchFamily="34" charset="0"/>
              </a:rPr>
              <a:t>In the age of data-driven healthcare, machine learning offers powerful tools to analyze medical data and assist in clinical decision-making. This project focuses on building a classification model that can predict the presence of heart disease in a patient based on various medical attributes. These attributes include age, sex, blood pressure, cholesterol levels, maximum heart rate, and other key indicators that are typically recorded during a medical examination.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dirty="0">
              <a:latin typeface="Bahnschrift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2">
                    <a:lumMod val="75000"/>
                  </a:schemeClr>
                </a:solidFill>
                <a:latin typeface="Rockwell Condensed" panose="02060603050405020104" pitchFamily="18" charset="0"/>
                <a:ea typeface="DM Sans Semi Bold" pitchFamily="34" charset="-122"/>
                <a:cs typeface="DM Sans Semi Bold" pitchFamily="34" charset="-120"/>
              </a:rPr>
              <a:t>References</a:t>
            </a:r>
            <a:endParaRPr lang="en-US" sz="4450" dirty="0">
              <a:solidFill>
                <a:schemeClr val="accent2">
                  <a:lumMod val="7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794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World Health Organization (WHO) Heart Disease Statistics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Centers for Disease Control and Prevention (CDC) Data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UCI Machine Learning Repository Heart Disease Dataset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21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Key Research Papers on ML Heart Disease Prediction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636151"/>
            <a:ext cx="7556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>
                <a:solidFill>
                  <a:srgbClr val="030303"/>
                </a:solidFill>
                <a:latin typeface="Rockwell Condensed" panose="02060603050405020104" pitchFamily="18" charset="0"/>
                <a:ea typeface="DM Sans Semi Bold" pitchFamily="34" charset="-122"/>
                <a:cs typeface="DM Sans Semi Bold" pitchFamily="34" charset="-120"/>
              </a:rPr>
              <a:t>Problem 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Rockwell Condensed" panose="02060603050405020104" pitchFamily="18" charset="0"/>
                <a:ea typeface="DM Sans Semi Bold" pitchFamily="34" charset="-122"/>
                <a:cs typeface="DM Sans Semi Bold" pitchFamily="34" charset="-120"/>
              </a:rPr>
              <a:t>Statement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Heart disease causes 17.9 million deaths annually (WHO, 2021)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Early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Timely diagnosis is essential for effective treatment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Current Challenges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Methods are often invasive or costly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Opportunity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Non-invasive, affordable prediction models needed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03204" y="1315843"/>
            <a:ext cx="5670590" cy="1416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Rockwell Condensed" panose="02060603050405020104" pitchFamily="18" charset="0"/>
                <a:ea typeface="DM Sans Semi Bold" pitchFamily="34" charset="-122"/>
                <a:cs typeface="DM Sans Semi Bold" pitchFamily="34" charset="-120"/>
              </a:rPr>
              <a:t>Introduction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7067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Bahnschrift Light Condensed" panose="020B0502040204020203" pitchFamily="34" charset="0"/>
                <a:ea typeface="Inter Medium" pitchFamily="34" charset="-122"/>
                <a:cs typeface="Inter Medium" pitchFamily="34" charset="-120"/>
              </a:rPr>
              <a:t>Heart disease is influenced by risk factors like age and cholesterol.</a:t>
            </a:r>
            <a:endParaRPr lang="en-US" sz="2000" dirty="0">
              <a:latin typeface="Bahnschrift Light Condensed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9278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Bahnschrift Light Condensed" panose="020B0502040204020203" pitchFamily="34" charset="0"/>
                <a:ea typeface="Inter Medium" pitchFamily="34" charset="-122"/>
                <a:cs typeface="Inter Medium" pitchFamily="34" charset="-120"/>
              </a:rPr>
              <a:t>Data mining helps detect risks for early intervention.</a:t>
            </a:r>
            <a:endParaRPr lang="en-US" sz="2000" dirty="0">
              <a:latin typeface="Bahnschrift Light Condensed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315199" y="31175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Bahnschrift Light Condensed" panose="020B0502040204020203" pitchFamily="34" charset="0"/>
                <a:ea typeface="Inter Medium" pitchFamily="34" charset="-122"/>
                <a:cs typeface="Inter Medium" pitchFamily="34" charset="-120"/>
              </a:rPr>
              <a:t>Machine learning plays a vital role in healthcare innovation.</a:t>
            </a:r>
            <a:endParaRPr lang="en-US" sz="2000" dirty="0">
              <a:latin typeface="Bahnschrift Light Condensed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315200" y="49227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Bahnschrift Light Condensed" panose="020B0502040204020203" pitchFamily="34" charset="0"/>
                <a:ea typeface="Inter Medium" pitchFamily="34" charset="-122"/>
                <a:cs typeface="Inter Medium" pitchFamily="34" charset="-120"/>
              </a:rPr>
              <a:t>Predictive analytics market predicted to reach $23.2B by 2027.</a:t>
            </a:r>
            <a:endParaRPr lang="en-US" sz="2000" dirty="0">
              <a:latin typeface="Bahnschrift Ligh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866061"/>
            <a:ext cx="7556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Rockwell Condensed" panose="02060603050405020104" pitchFamily="18" charset="0"/>
                <a:ea typeface="DM Sans Semi Bold" pitchFamily="34" charset="-122"/>
                <a:cs typeface="DM Sans Semi Bold" pitchFamily="34" charset="-120"/>
              </a:rPr>
              <a:t>Dataset Description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9150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Source &amp; Size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4832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303 patient records from UCI Machine Learning Repository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38681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14 attributes including age, sex, chest pain type, blood pressure, cholesterol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Target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Presence or absence of heart disease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4323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0006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Data cleaned and prepared for modeling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ckwell Condensed" panose="02060603050405020104" pitchFamily="18" charset="0"/>
                <a:ea typeface="DM Sans Semi Bold" pitchFamily="34" charset="-122"/>
                <a:cs typeface="DM Sans Semi Bold" pitchFamily="34" charset="-120"/>
              </a:rPr>
              <a:t>Methodology: Feature Selection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ockwell Condensed" panose="020606030504050201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opperplate Gothic Light" panose="020E0507020206020404" pitchFamily="34" charset="0"/>
                <a:ea typeface="DM Sans Semi Bold" pitchFamily="34" charset="-122"/>
                <a:cs typeface="DM Sans Semi Bold" pitchFamily="34" charset="-120"/>
              </a:rPr>
              <a:t>Correlation Analysis</a:t>
            </a:r>
            <a:endParaRPr lang="en-US" sz="2400" dirty="0">
              <a:latin typeface="Copperplate Gothic Light" panose="020E05070202060204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Remove highly correlated features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Copperplate Gothic Light" panose="020E0507020206020404" pitchFamily="34" charset="0"/>
                <a:ea typeface="DM Sans Semi Bold" pitchFamily="34" charset="-122"/>
                <a:cs typeface="DM Sans Semi Bold" pitchFamily="34" charset="-120"/>
              </a:rPr>
              <a:t>SelectKBest</a:t>
            </a:r>
            <a:endParaRPr lang="en-US" sz="2200" dirty="0">
              <a:latin typeface="Copperplate Gothic Light" panose="020E05070202060204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Choose top features using Chi-squared test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34979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Copperplate Gothic Light" panose="020E0507020206020404" pitchFamily="34" charset="0"/>
                <a:ea typeface="DM Sans Semi Bold" pitchFamily="34" charset="-122"/>
                <a:cs typeface="DM Sans Semi Bold" pitchFamily="34" charset="-120"/>
              </a:rPr>
              <a:t>Dimensionality Reduction</a:t>
            </a:r>
            <a:endParaRPr lang="en-US" sz="2200" dirty="0">
              <a:latin typeface="Copperplate Gothic Light" panose="020E05070202060204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Simplifies data and improves accuracy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2544247"/>
            <a:ext cx="130550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2">
                    <a:lumMod val="75000"/>
                  </a:schemeClr>
                </a:solidFill>
                <a:latin typeface="Rockwell Condensed" panose="02060603050405020104" pitchFamily="18" charset="0"/>
                <a:ea typeface="DM Sans Semi Bold" pitchFamily="34" charset="-122"/>
                <a:cs typeface="DM Sans Semi Bold" pitchFamily="34" charset="-120"/>
              </a:rPr>
              <a:t>Methodology: Model Selection</a:t>
            </a:r>
            <a:endParaRPr lang="en-US" sz="4450" dirty="0">
              <a:solidFill>
                <a:schemeClr val="accent2">
                  <a:lumMod val="7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Copperplate Gothic Light" panose="020E0507020206020404" pitchFamily="34" charset="0"/>
                <a:ea typeface="DM Sans Semi Bold" pitchFamily="34" charset="-122"/>
                <a:cs typeface="DM Sans Semi Bold" pitchFamily="34" charset="-120"/>
              </a:rPr>
              <a:t>Logistic Regression</a:t>
            </a:r>
            <a:endParaRPr lang="en-US" sz="2200" dirty="0">
              <a:latin typeface="Copperplate Gothic Light" panose="020E05070202060204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Baseline, simple, interpretable model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Copperplate Gothic Light" panose="020E0507020206020404" pitchFamily="34" charset="0"/>
                <a:ea typeface="DM Sans Semi Bold" pitchFamily="34" charset="-122"/>
                <a:cs typeface="DM Sans Semi Bold" pitchFamily="34" charset="-120"/>
              </a:rPr>
              <a:t>Support</a:t>
            </a: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Vector Machine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Effective in complex, high-dimensional spaces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Random </a:t>
            </a:r>
            <a:r>
              <a:rPr lang="en-US" sz="2200" dirty="0">
                <a:solidFill>
                  <a:srgbClr val="030303"/>
                </a:solidFill>
                <a:latin typeface="Copperplate Gothic Light" panose="020E0507020206020404" pitchFamily="34" charset="0"/>
                <a:ea typeface="DM Sans Semi Bold" pitchFamily="34" charset="-122"/>
                <a:cs typeface="DM Sans Semi Bold" pitchFamily="34" charset="-120"/>
              </a:rPr>
              <a:t>Forest</a:t>
            </a:r>
            <a:endParaRPr lang="en-US" sz="2200" dirty="0">
              <a:latin typeface="Copperplate Gothic Light" panose="020E05070202060204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Ensemble method, robust to overfitting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Copperplate Gothic Light" panose="020E0507020206020404" pitchFamily="34" charset="0"/>
                <a:ea typeface="DM Sans Semi Bold" pitchFamily="34" charset="-122"/>
                <a:cs typeface="DM Sans Semi Bold" pitchFamily="34" charset="-120"/>
              </a:rPr>
              <a:t>XGBoost</a:t>
            </a:r>
            <a:endParaRPr lang="en-US" sz="2200" dirty="0">
              <a:latin typeface="Copperplate Gothic Light" panose="020E05070202060204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Gradient boosting, top-performing model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13042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2">
                    <a:lumMod val="75000"/>
                  </a:schemeClr>
                </a:solidFill>
                <a:latin typeface="Rockwell Condensed" panose="02060603050405020104" pitchFamily="18" charset="0"/>
                <a:ea typeface="DM Sans Semi Bold" pitchFamily="34" charset="-122"/>
                <a:cs typeface="DM Sans Semi Bold" pitchFamily="34" charset="-120"/>
              </a:rPr>
              <a:t>Methodology: Training and Evaluation</a:t>
            </a:r>
            <a:endParaRPr lang="en-US" sz="4450" dirty="0">
              <a:solidFill>
                <a:schemeClr val="accent2">
                  <a:lumMod val="7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845731"/>
            <a:ext cx="3005495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412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Split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903125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80% training, 20% testing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505450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139446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Cross-validation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9446" y="656284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Ensures reliable performance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5165169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485221" y="573214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5221" y="6576893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Optimize using GridSearch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825008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830997" y="5391983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Overfitting Prevention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0997" y="6236732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Regularization and pruning techniques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4794"/>
            <a:ext cx="7556421" cy="918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Rockwell Condensed" panose="02060603050405020104" pitchFamily="18" charset="0"/>
                <a:ea typeface="DM Sans Semi Bold" pitchFamily="34" charset="-122"/>
                <a:cs typeface="DM Sans Semi Bold" pitchFamily="34" charset="-120"/>
              </a:rPr>
              <a:t>Results: Performance Metrics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5868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91.2%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1090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XGBoost achieved highest classification rate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5868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0.94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AUC-ROC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410908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Strong discriminatory power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62868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F1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660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F1 Score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7150894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Balanced precision and recall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7319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2">
                    <a:lumMod val="75000"/>
                  </a:schemeClr>
                </a:solidFill>
                <a:latin typeface="Rockwell Condensed" panose="02060603050405020104" pitchFamily="18" charset="0"/>
                <a:ea typeface="DM Sans Semi Bold" pitchFamily="34" charset="-122"/>
                <a:cs typeface="DM Sans Semi Bold" pitchFamily="34" charset="-120"/>
              </a:rPr>
              <a:t>Discussion and Conclusion</a:t>
            </a:r>
            <a:endParaRPr lang="en-US" sz="4450" dirty="0">
              <a:solidFill>
                <a:schemeClr val="accent2">
                  <a:lumMod val="75000"/>
                </a:schemeClr>
              </a:solidFill>
              <a:latin typeface="Rockwell Condensed" panose="020606030504050201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ML Impact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Enables accurate, non-invasive heart disease prediction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Best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XGBoost outperforms other algorithms in this task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Add more data and conduct external validations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Clinical Potential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Supports decision-making in healthcare systems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32</TotalTime>
  <Words>443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Eisha .</cp:lastModifiedBy>
  <cp:revision>5</cp:revision>
  <dcterms:created xsi:type="dcterms:W3CDTF">2025-05-27T05:11:43Z</dcterms:created>
  <dcterms:modified xsi:type="dcterms:W3CDTF">2025-05-27T06:12:58Z</dcterms:modified>
</cp:coreProperties>
</file>